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66" r:id="rId5"/>
    <p:sldId id="256" r:id="rId6"/>
    <p:sldId id="267" r:id="rId7"/>
    <p:sldId id="268" r:id="rId8"/>
    <p:sldId id="269" r:id="rId9"/>
    <p:sldId id="271" r:id="rId10"/>
    <p:sldId id="257" r:id="rId11"/>
    <p:sldId id="274" r:id="rId12"/>
    <p:sldId id="276" r:id="rId13"/>
    <p:sldId id="275" r:id="rId14"/>
    <p:sldId id="277" r:id="rId15"/>
    <p:sldId id="278" r:id="rId16"/>
    <p:sldId id="281" r:id="rId17"/>
    <p:sldId id="282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2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F208-1DF4-47EE-B9D9-D23B263BCCD4}" type="datetimeFigureOut">
              <a:rPr lang="sv-SE" smtClean="0"/>
              <a:t>2025-03-27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597AC-6ACD-4258-B813-A2CB8536861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7832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597AC-6ACD-4258-B813-A2CB85368618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4746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597AC-6ACD-4258-B813-A2CB85368618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5020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442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371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64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72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672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2025-03-27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36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2025-03-27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765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2025-03-27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60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2025-03-27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107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2025-03-27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89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2025-03-27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145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60A13A-DB3F-4AD5-B6AF-BDA0278A0A39}" type="datetimeFigureOut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53D59-156D-DD0A-14BA-E12707459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F31E8F3-39D0-14E3-00DF-163896B472AF}"/>
              </a:ext>
            </a:extLst>
          </p:cNvPr>
          <p:cNvSpPr/>
          <p:nvPr/>
        </p:nvSpPr>
        <p:spPr>
          <a:xfrm>
            <a:off x="-9000" y="9000"/>
            <a:ext cx="12180000" cy="6846000"/>
          </a:xfrm>
          <a:prstGeom prst="rect">
            <a:avLst/>
          </a:prstGeom>
          <a:solidFill>
            <a:srgbClr val="B12A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latshållare för innehåll 5">
            <a:extLst>
              <a:ext uri="{FF2B5EF4-FFF2-40B4-BE49-F238E27FC236}">
                <a16:creationId xmlns:a16="http://schemas.microsoft.com/office/drawing/2014/main" id="{CBC4DB95-5078-71D6-4D0F-65FF2C819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91"/>
          <a:stretch/>
        </p:blipFill>
        <p:spPr>
          <a:xfrm>
            <a:off x="8563232" y="9000"/>
            <a:ext cx="3628768" cy="3014773"/>
          </a:xfrm>
          <a:prstGeom prst="rect">
            <a:avLst/>
          </a:prstGeom>
          <a:ln w="28575">
            <a:noFill/>
          </a:ln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7C175695-44CD-56BD-4962-8CB209609278}"/>
              </a:ext>
            </a:extLst>
          </p:cNvPr>
          <p:cNvSpPr txBox="1"/>
          <p:nvPr/>
        </p:nvSpPr>
        <p:spPr>
          <a:xfrm>
            <a:off x="291512" y="2827437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Stattena Östra</a:t>
            </a:r>
          </a:p>
        </p:txBody>
      </p:sp>
      <p:pic>
        <p:nvPicPr>
          <p:cNvPr id="6" name="Bildobjekt 5" descr="En bild som visar text, Teckensnitt, Grafik, symbol&#10;&#10;Automatiskt genererad beskrivning">
            <a:extLst>
              <a:ext uri="{FF2B5EF4-FFF2-40B4-BE49-F238E27FC236}">
                <a16:creationId xmlns:a16="http://schemas.microsoft.com/office/drawing/2014/main" id="{69B492D5-A446-EEF0-18E6-6E1B531E8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43" y="178425"/>
            <a:ext cx="2724000" cy="1272800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9CCB2C21-CB20-1F60-9722-2E5E5C73D589}"/>
              </a:ext>
            </a:extLst>
          </p:cNvPr>
          <p:cNvSpPr txBox="1"/>
          <p:nvPr/>
        </p:nvSpPr>
        <p:spPr>
          <a:xfrm>
            <a:off x="345844" y="2291789"/>
            <a:ext cx="63019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Informationsträff 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951F1C74-7772-E12C-2D6D-D4830605B61D}"/>
              </a:ext>
            </a:extLst>
          </p:cNvPr>
          <p:cNvSpPr txBox="1"/>
          <p:nvPr/>
        </p:nvSpPr>
        <p:spPr>
          <a:xfrm>
            <a:off x="5890054" y="3990490"/>
            <a:ext cx="6301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mars 2025</a:t>
            </a:r>
          </a:p>
        </p:txBody>
      </p:sp>
      <p:pic>
        <p:nvPicPr>
          <p:cNvPr id="16" name="Bildobjekt 15" descr="En bild som visar utomhus, gräs, Flygfotografi, Fågelperspektiv&#10;&#10;Automatiskt genererad beskrivning">
            <a:extLst>
              <a:ext uri="{FF2B5EF4-FFF2-40B4-BE49-F238E27FC236}">
                <a16:creationId xmlns:a16="http://schemas.microsoft.com/office/drawing/2014/main" id="{C4352577-D12F-284D-0654-150C06299D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r="10172" b="22939"/>
          <a:stretch/>
        </p:blipFill>
        <p:spPr>
          <a:xfrm>
            <a:off x="8563231" y="2999675"/>
            <a:ext cx="3619769" cy="3858325"/>
          </a:xfrm>
          <a:prstGeom prst="rect">
            <a:avLst/>
          </a:prstGeom>
        </p:spPr>
      </p:pic>
      <p:pic>
        <p:nvPicPr>
          <p:cNvPr id="5" name="Bildobjekt 4" descr="En bild som visar svart och vit, skiss, svart, konst&#10;&#10;Automatiskt genererad beskrivning">
            <a:extLst>
              <a:ext uri="{FF2B5EF4-FFF2-40B4-BE49-F238E27FC236}">
                <a16:creationId xmlns:a16="http://schemas.microsoft.com/office/drawing/2014/main" id="{F3EBBAD9-0DA7-439D-39DF-D2340BD31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000" y="5648417"/>
            <a:ext cx="12192000" cy="129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37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svart och vit, skiss, svart, konst&#10;&#10;Automatiskt genererad beskrivning">
            <a:extLst>
              <a:ext uri="{FF2B5EF4-FFF2-40B4-BE49-F238E27FC236}">
                <a16:creationId xmlns:a16="http://schemas.microsoft.com/office/drawing/2014/main" id="{8A6460DC-F370-9627-59ED-2802CFCCFB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24000" y="5648417"/>
            <a:ext cx="12192000" cy="12911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0754593-BD85-51F3-A49F-E2C0F3541B28}"/>
              </a:ext>
            </a:extLst>
          </p:cNvPr>
          <p:cNvSpPr/>
          <p:nvPr/>
        </p:nvSpPr>
        <p:spPr>
          <a:xfrm>
            <a:off x="-9000" y="9000"/>
            <a:ext cx="12180000" cy="684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F23E3B-4D89-DE50-D8E2-7D83646D32F4}"/>
              </a:ext>
            </a:extLst>
          </p:cNvPr>
          <p:cNvSpPr/>
          <p:nvPr/>
        </p:nvSpPr>
        <p:spPr>
          <a:xfrm>
            <a:off x="6000" y="9000"/>
            <a:ext cx="12180000" cy="6846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 descr="En bild som visar text, Teckensnitt, Grafik, affisch&#10;&#10;Automatiskt genererad beskrivning">
            <a:extLst>
              <a:ext uri="{FF2B5EF4-FFF2-40B4-BE49-F238E27FC236}">
                <a16:creationId xmlns:a16="http://schemas.microsoft.com/office/drawing/2014/main" id="{66C73A3F-CC33-576F-8464-F2A338457C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023" y="6260354"/>
            <a:ext cx="1032808" cy="481014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8A0F3D6-8000-DA5D-ADC4-00831AFDD4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09" b="4977"/>
          <a:stretch/>
        </p:blipFill>
        <p:spPr>
          <a:xfrm>
            <a:off x="12000" y="9000"/>
            <a:ext cx="12180000" cy="6840000"/>
          </a:xfrm>
          <a:prstGeom prst="rect">
            <a:avLst/>
          </a:prstGeom>
        </p:spPr>
      </p:pic>
      <p:pic>
        <p:nvPicPr>
          <p:cNvPr id="14" name="Bildobjekt 13" descr="En bild som visar text, Teckensnitt, Grafik, affisch&#10;&#10;Automatiskt genererad beskrivning">
            <a:extLst>
              <a:ext uri="{FF2B5EF4-FFF2-40B4-BE49-F238E27FC236}">
                <a16:creationId xmlns:a16="http://schemas.microsoft.com/office/drawing/2014/main" id="{4F31D4A0-D50A-BF8E-AEB7-5B18A0438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454" y="6260354"/>
            <a:ext cx="1032808" cy="481014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77EEAEEC-1834-898D-A77E-BA66F060C15E}"/>
              </a:ext>
            </a:extLst>
          </p:cNvPr>
          <p:cNvSpPr/>
          <p:nvPr/>
        </p:nvSpPr>
        <p:spPr>
          <a:xfrm>
            <a:off x="-12000" y="1211"/>
            <a:ext cx="12180000" cy="684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42D746E9-3051-88A9-7EEC-064AD7C91BCF}"/>
              </a:ext>
            </a:extLst>
          </p:cNvPr>
          <p:cNvGrpSpPr/>
          <p:nvPr/>
        </p:nvGrpSpPr>
        <p:grpSpPr>
          <a:xfrm>
            <a:off x="-99870" y="-4788"/>
            <a:ext cx="2127342" cy="697120"/>
            <a:chOff x="8252505" y="405303"/>
            <a:chExt cx="2127342" cy="697120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348F4330-AC30-9423-5117-B9B9489BEB15}"/>
                </a:ext>
              </a:extLst>
            </p:cNvPr>
            <p:cNvSpPr/>
            <p:nvPr/>
          </p:nvSpPr>
          <p:spPr>
            <a:xfrm>
              <a:off x="8352375" y="405303"/>
              <a:ext cx="1927602" cy="697120"/>
            </a:xfrm>
            <a:prstGeom prst="rect">
              <a:avLst/>
            </a:prstGeom>
            <a:solidFill>
              <a:srgbClr val="B12A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21197EEA-6772-7892-4147-B5124D39CE82}"/>
                </a:ext>
              </a:extLst>
            </p:cNvPr>
            <p:cNvSpPr txBox="1"/>
            <p:nvPr/>
          </p:nvSpPr>
          <p:spPr>
            <a:xfrm>
              <a:off x="8252505" y="477347"/>
              <a:ext cx="21273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Utfarter</a:t>
              </a:r>
              <a:endParaRPr lang="sv-SE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62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svart och vit, skiss, svart, konst&#10;&#10;Automatiskt genererad beskrivning">
            <a:extLst>
              <a:ext uri="{FF2B5EF4-FFF2-40B4-BE49-F238E27FC236}">
                <a16:creationId xmlns:a16="http://schemas.microsoft.com/office/drawing/2014/main" id="{8A6460DC-F370-9627-59ED-2802CFCCFB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24000" y="5648417"/>
            <a:ext cx="12192000" cy="12911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0754593-BD85-51F3-A49F-E2C0F3541B28}"/>
              </a:ext>
            </a:extLst>
          </p:cNvPr>
          <p:cNvSpPr/>
          <p:nvPr/>
        </p:nvSpPr>
        <p:spPr>
          <a:xfrm>
            <a:off x="-9000" y="9000"/>
            <a:ext cx="12180000" cy="684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F23E3B-4D89-DE50-D8E2-7D83646D32F4}"/>
              </a:ext>
            </a:extLst>
          </p:cNvPr>
          <p:cNvSpPr/>
          <p:nvPr/>
        </p:nvSpPr>
        <p:spPr>
          <a:xfrm>
            <a:off x="6000" y="9000"/>
            <a:ext cx="12180000" cy="6846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 descr="En bild som visar text, Teckensnitt, Grafik, affisch&#10;&#10;Automatiskt genererad beskrivning">
            <a:extLst>
              <a:ext uri="{FF2B5EF4-FFF2-40B4-BE49-F238E27FC236}">
                <a16:creationId xmlns:a16="http://schemas.microsoft.com/office/drawing/2014/main" id="{66C73A3F-CC33-576F-8464-F2A338457C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023" y="6260354"/>
            <a:ext cx="1032808" cy="48101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7DC3663-6FBF-08E7-D08E-CE1538D3F7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26" r="3802"/>
          <a:stretch/>
        </p:blipFill>
        <p:spPr>
          <a:xfrm>
            <a:off x="-25944" y="18000"/>
            <a:ext cx="12243887" cy="6840000"/>
          </a:xfrm>
          <a:prstGeom prst="rect">
            <a:avLst/>
          </a:prstGeom>
        </p:spPr>
      </p:pic>
      <p:pic>
        <p:nvPicPr>
          <p:cNvPr id="7" name="Bildobjekt 6" descr="En bild som visar text, Teckensnitt, Grafik, affisch&#10;&#10;Automatiskt genererad beskrivning">
            <a:extLst>
              <a:ext uri="{FF2B5EF4-FFF2-40B4-BE49-F238E27FC236}">
                <a16:creationId xmlns:a16="http://schemas.microsoft.com/office/drawing/2014/main" id="{A0D7C6A1-7AF9-62B3-DA83-39292A62A8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454" y="6260354"/>
            <a:ext cx="1032808" cy="481014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9AF0F681-10E6-86CB-1149-10403C110C63}"/>
              </a:ext>
            </a:extLst>
          </p:cNvPr>
          <p:cNvSpPr/>
          <p:nvPr/>
        </p:nvSpPr>
        <p:spPr>
          <a:xfrm>
            <a:off x="-12000" y="1211"/>
            <a:ext cx="12180000" cy="684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F3887BE5-8E49-C461-D094-E689F9CADCD0}"/>
              </a:ext>
            </a:extLst>
          </p:cNvPr>
          <p:cNvGrpSpPr/>
          <p:nvPr/>
        </p:nvGrpSpPr>
        <p:grpSpPr>
          <a:xfrm>
            <a:off x="-99870" y="-4788"/>
            <a:ext cx="2127342" cy="697120"/>
            <a:chOff x="8252505" y="405303"/>
            <a:chExt cx="2127342" cy="697120"/>
          </a:xfrm>
        </p:grpSpPr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1B3D833A-AD1F-497D-2170-23E2F5CA111F}"/>
                </a:ext>
              </a:extLst>
            </p:cNvPr>
            <p:cNvSpPr/>
            <p:nvPr/>
          </p:nvSpPr>
          <p:spPr>
            <a:xfrm>
              <a:off x="8352375" y="405303"/>
              <a:ext cx="1927602" cy="697120"/>
            </a:xfrm>
            <a:prstGeom prst="rect">
              <a:avLst/>
            </a:prstGeom>
            <a:solidFill>
              <a:srgbClr val="B12A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BF12C683-8448-69E4-ECDC-9839113C3CB2}"/>
                </a:ext>
              </a:extLst>
            </p:cNvPr>
            <p:cNvSpPr txBox="1"/>
            <p:nvPr/>
          </p:nvSpPr>
          <p:spPr>
            <a:xfrm>
              <a:off x="8252505" y="477347"/>
              <a:ext cx="21273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Utfarter</a:t>
              </a:r>
              <a:endParaRPr lang="sv-SE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652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svart och vit, skiss, svart, konst&#10;&#10;Automatiskt genererad beskrivning">
            <a:extLst>
              <a:ext uri="{FF2B5EF4-FFF2-40B4-BE49-F238E27FC236}">
                <a16:creationId xmlns:a16="http://schemas.microsoft.com/office/drawing/2014/main" id="{8A6460DC-F370-9627-59ED-2802CFCCFB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24000" y="5648417"/>
            <a:ext cx="12192000" cy="12911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0754593-BD85-51F3-A49F-E2C0F3541B28}"/>
              </a:ext>
            </a:extLst>
          </p:cNvPr>
          <p:cNvSpPr/>
          <p:nvPr/>
        </p:nvSpPr>
        <p:spPr>
          <a:xfrm>
            <a:off x="-9000" y="9000"/>
            <a:ext cx="12180000" cy="684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F23E3B-4D89-DE50-D8E2-7D83646D32F4}"/>
              </a:ext>
            </a:extLst>
          </p:cNvPr>
          <p:cNvSpPr/>
          <p:nvPr/>
        </p:nvSpPr>
        <p:spPr>
          <a:xfrm>
            <a:off x="6000" y="9000"/>
            <a:ext cx="12180000" cy="6846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Platshållare för innehåll 4">
            <a:extLst>
              <a:ext uri="{FF2B5EF4-FFF2-40B4-BE49-F238E27FC236}">
                <a16:creationId xmlns:a16="http://schemas.microsoft.com/office/drawing/2014/main" id="{3C18D32E-B203-AE10-59BF-F48FD65F9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3"/>
          <a:stretch/>
        </p:blipFill>
        <p:spPr>
          <a:xfrm>
            <a:off x="537834" y="23910"/>
            <a:ext cx="11245005" cy="6811807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4A6579F-2829-1FB4-59A6-D3FAFE937012}"/>
              </a:ext>
            </a:extLst>
          </p:cNvPr>
          <p:cNvSpPr/>
          <p:nvPr/>
        </p:nvSpPr>
        <p:spPr>
          <a:xfrm>
            <a:off x="-12000" y="1211"/>
            <a:ext cx="12180000" cy="684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7680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0754593-BD85-51F3-A49F-E2C0F3541B28}"/>
              </a:ext>
            </a:extLst>
          </p:cNvPr>
          <p:cNvSpPr/>
          <p:nvPr/>
        </p:nvSpPr>
        <p:spPr>
          <a:xfrm>
            <a:off x="-9000" y="9000"/>
            <a:ext cx="12180000" cy="6846000"/>
          </a:xfrm>
          <a:prstGeom prst="rect">
            <a:avLst/>
          </a:prstGeom>
          <a:solidFill>
            <a:srgbClr val="B12A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F948F73-3879-538C-90C3-56ECD9B2F746}"/>
              </a:ext>
            </a:extLst>
          </p:cNvPr>
          <p:cNvSpPr txBox="1"/>
          <p:nvPr/>
        </p:nvSpPr>
        <p:spPr>
          <a:xfrm>
            <a:off x="224817" y="2067172"/>
            <a:ext cx="8335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schemeClr val="bg1"/>
                </a:solidFill>
              </a:rPr>
              <a:t>Köpeavtal</a:t>
            </a:r>
          </a:p>
        </p:txBody>
      </p:sp>
      <p:pic>
        <p:nvPicPr>
          <p:cNvPr id="3" name="Bildobjekt 2" descr="En bild som visar text, Teckensnitt, Grafik, symbol&#10;&#10;Automatiskt genererad beskrivning">
            <a:extLst>
              <a:ext uri="{FF2B5EF4-FFF2-40B4-BE49-F238E27FC236}">
                <a16:creationId xmlns:a16="http://schemas.microsoft.com/office/drawing/2014/main" id="{B03D0012-444C-FB6E-FD6D-F5CBA36FA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43" y="178425"/>
            <a:ext cx="2724000" cy="12728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C2F6224-6D77-E8D9-5D86-9541DBAC0862}"/>
              </a:ext>
            </a:extLst>
          </p:cNvPr>
          <p:cNvSpPr txBox="1"/>
          <p:nvPr/>
        </p:nvSpPr>
        <p:spPr>
          <a:xfrm>
            <a:off x="275142" y="2833898"/>
            <a:ext cx="700051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Skrivs efter att tomterna är grovterrasserade och har iordningställda </a:t>
            </a:r>
            <a:r>
              <a:rPr lang="sv-SE" sz="2000" dirty="0" err="1">
                <a:solidFill>
                  <a:schemeClr val="bg1"/>
                </a:solidFill>
              </a:rPr>
              <a:t>byggator</a:t>
            </a:r>
            <a:endParaRPr lang="sv-SE" sz="20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Villkor: Bygglov ska ha sökts och vunnit laga kraft </a:t>
            </a:r>
            <a:r>
              <a:rPr lang="sv-SE" sz="2000" b="1" dirty="0">
                <a:solidFill>
                  <a:schemeClr val="bg1"/>
                </a:solidFill>
              </a:rPr>
              <a:t>inom 12 månader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Köparen har skyldighet att uppföra ett permanent boende </a:t>
            </a:r>
            <a:r>
              <a:rPr lang="sv-SE" sz="2000" b="1" dirty="0">
                <a:solidFill>
                  <a:schemeClr val="bg1"/>
                </a:solidFill>
              </a:rPr>
              <a:t>inom 24 månader </a:t>
            </a:r>
            <a:r>
              <a:rPr lang="sv-SE" sz="2000" dirty="0">
                <a:solidFill>
                  <a:schemeClr val="bg1"/>
                </a:solidFill>
              </a:rPr>
              <a:t>från tillträdesdagen.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Får inte säljas vidare innan byggskyldighet är fullgjord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 dirty="0">
              <a:solidFill>
                <a:schemeClr val="bg1"/>
              </a:solidFill>
            </a:endParaRPr>
          </a:p>
        </p:txBody>
      </p:sp>
      <p:pic>
        <p:nvPicPr>
          <p:cNvPr id="7" name="Platshållare för innehåll 5">
            <a:extLst>
              <a:ext uri="{FF2B5EF4-FFF2-40B4-BE49-F238E27FC236}">
                <a16:creationId xmlns:a16="http://schemas.microsoft.com/office/drawing/2014/main" id="{D9BEC670-EB26-6BD7-5AE4-8B4467C0D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91"/>
          <a:stretch/>
        </p:blipFill>
        <p:spPr>
          <a:xfrm>
            <a:off x="8563232" y="9000"/>
            <a:ext cx="3628768" cy="3014773"/>
          </a:xfrm>
          <a:prstGeom prst="rect">
            <a:avLst/>
          </a:prstGeom>
          <a:ln w="28575">
            <a:noFill/>
          </a:ln>
        </p:spPr>
      </p:pic>
      <p:pic>
        <p:nvPicPr>
          <p:cNvPr id="10" name="Bildobjekt 9" descr="En bild som visar utomhus, gräs, Flygfotografi, Fågelperspektiv&#10;&#10;Automatiskt genererad beskrivning">
            <a:extLst>
              <a:ext uri="{FF2B5EF4-FFF2-40B4-BE49-F238E27FC236}">
                <a16:creationId xmlns:a16="http://schemas.microsoft.com/office/drawing/2014/main" id="{DFC8B64D-6B09-3CB1-9705-23B3F4040D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r="10172" b="22939"/>
          <a:stretch/>
        </p:blipFill>
        <p:spPr>
          <a:xfrm>
            <a:off x="8563231" y="2999675"/>
            <a:ext cx="3619769" cy="3858325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E8AE7460-8F3F-618C-52EC-AE39BF940493}"/>
              </a:ext>
            </a:extLst>
          </p:cNvPr>
          <p:cNvSpPr/>
          <p:nvPr/>
        </p:nvSpPr>
        <p:spPr>
          <a:xfrm>
            <a:off x="-12000" y="1211"/>
            <a:ext cx="12180000" cy="684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6583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0754593-BD85-51F3-A49F-E2C0F3541B28}"/>
              </a:ext>
            </a:extLst>
          </p:cNvPr>
          <p:cNvSpPr/>
          <p:nvPr/>
        </p:nvSpPr>
        <p:spPr>
          <a:xfrm>
            <a:off x="-9000" y="9000"/>
            <a:ext cx="12180000" cy="6846000"/>
          </a:xfrm>
          <a:prstGeom prst="rect">
            <a:avLst/>
          </a:prstGeom>
          <a:solidFill>
            <a:srgbClr val="B12A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F948F73-3879-538C-90C3-56ECD9B2F746}"/>
              </a:ext>
            </a:extLst>
          </p:cNvPr>
          <p:cNvSpPr txBox="1"/>
          <p:nvPr/>
        </p:nvSpPr>
        <p:spPr>
          <a:xfrm>
            <a:off x="229787" y="1819396"/>
            <a:ext cx="8335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schemeClr val="bg1"/>
                </a:solidFill>
              </a:rPr>
              <a:t>Kontaktuppgifter</a:t>
            </a:r>
          </a:p>
        </p:txBody>
      </p:sp>
      <p:pic>
        <p:nvPicPr>
          <p:cNvPr id="3" name="Bildobjekt 2" descr="En bild som visar text, Teckensnitt, Grafik, symbol&#10;&#10;Automatiskt genererad beskrivning">
            <a:extLst>
              <a:ext uri="{FF2B5EF4-FFF2-40B4-BE49-F238E27FC236}">
                <a16:creationId xmlns:a16="http://schemas.microsoft.com/office/drawing/2014/main" id="{B03D0012-444C-FB6E-FD6D-F5CBA36FA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43" y="178425"/>
            <a:ext cx="2724000" cy="12728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C2F6224-6D77-E8D9-5D86-9541DBAC0862}"/>
              </a:ext>
            </a:extLst>
          </p:cNvPr>
          <p:cNvSpPr txBox="1"/>
          <p:nvPr/>
        </p:nvSpPr>
        <p:spPr>
          <a:xfrm>
            <a:off x="309929" y="2873655"/>
            <a:ext cx="70005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sv-SE" sz="1600" b="1" dirty="0">
                <a:solidFill>
                  <a:schemeClr val="bg1"/>
                </a:solidFill>
              </a:rPr>
              <a:t>Försäljning, allmän information </a:t>
            </a: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Ingrid Aronsson, Mark- och exploateringsingenjör </a:t>
            </a: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Telefon: 0415-37 83 13 </a:t>
            </a: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E-post: ingrid.aronsson@horby.se</a:t>
            </a:r>
            <a:br>
              <a:rPr lang="sv-SE" sz="1600" dirty="0">
                <a:solidFill>
                  <a:schemeClr val="bg1"/>
                </a:solidFill>
              </a:rPr>
            </a:b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Mattias Borgström, Planering- och exploateringschef </a:t>
            </a: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Telefon: 0415-37 85 27 </a:t>
            </a: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E-post: mattias.borgstrom@horby.se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3C8CDC0-311E-C1BF-8F94-19397E4D45DA}"/>
              </a:ext>
            </a:extLst>
          </p:cNvPr>
          <p:cNvSpPr txBox="1"/>
          <p:nvPr/>
        </p:nvSpPr>
        <p:spPr>
          <a:xfrm>
            <a:off x="6096000" y="2684828"/>
            <a:ext cx="61051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</a:rPr>
              <a:t>Bygglovsfrågor</a:t>
            </a: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Bygg och Miljö </a:t>
            </a: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Telefon: 0415- 37 80 00 </a:t>
            </a: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E-post: byggochmiljo@horby.se </a:t>
            </a:r>
          </a:p>
          <a:p>
            <a:endParaRPr lang="sv-SE" sz="1600" dirty="0">
              <a:solidFill>
                <a:schemeClr val="bg1"/>
              </a:solidFill>
            </a:endParaRPr>
          </a:p>
          <a:p>
            <a:r>
              <a:rPr lang="sv-SE" sz="1600" b="1" dirty="0">
                <a:solidFill>
                  <a:schemeClr val="bg1"/>
                </a:solidFill>
              </a:rPr>
              <a:t>VA-frågor </a:t>
            </a: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Mittskåne Vatten </a:t>
            </a: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Telefon: 0413-286 00 </a:t>
            </a: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E-post: kundservice@mittskanevatten.se 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AEE7FFC-B4E4-F27C-1403-2FC33C3FEE4C}"/>
              </a:ext>
            </a:extLst>
          </p:cNvPr>
          <p:cNvSpPr/>
          <p:nvPr/>
        </p:nvSpPr>
        <p:spPr>
          <a:xfrm>
            <a:off x="-12000" y="1211"/>
            <a:ext cx="12180000" cy="684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7418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0754593-BD85-51F3-A49F-E2C0F3541B28}"/>
              </a:ext>
            </a:extLst>
          </p:cNvPr>
          <p:cNvSpPr/>
          <p:nvPr/>
        </p:nvSpPr>
        <p:spPr>
          <a:xfrm>
            <a:off x="-9000" y="9000"/>
            <a:ext cx="12180000" cy="6846000"/>
          </a:xfrm>
          <a:prstGeom prst="rect">
            <a:avLst/>
          </a:prstGeom>
          <a:solidFill>
            <a:srgbClr val="B12A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F948F73-3879-538C-90C3-56ECD9B2F746}"/>
              </a:ext>
            </a:extLst>
          </p:cNvPr>
          <p:cNvSpPr txBox="1"/>
          <p:nvPr/>
        </p:nvSpPr>
        <p:spPr>
          <a:xfrm>
            <a:off x="224817" y="2067172"/>
            <a:ext cx="833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Reserverade tomter</a:t>
            </a:r>
          </a:p>
        </p:txBody>
      </p:sp>
      <p:pic>
        <p:nvPicPr>
          <p:cNvPr id="3" name="Bildobjekt 2" descr="En bild som visar text, Teckensnitt, Grafik, symbol&#10;&#10;Automatiskt genererad beskrivning">
            <a:extLst>
              <a:ext uri="{FF2B5EF4-FFF2-40B4-BE49-F238E27FC236}">
                <a16:creationId xmlns:a16="http://schemas.microsoft.com/office/drawing/2014/main" id="{B03D0012-444C-FB6E-FD6D-F5CBA36FA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43" y="178425"/>
            <a:ext cx="2724000" cy="1272800"/>
          </a:xfrm>
          <a:prstGeom prst="rect">
            <a:avLst/>
          </a:prstGeom>
        </p:spPr>
      </p:pic>
      <p:pic>
        <p:nvPicPr>
          <p:cNvPr id="7" name="Platshållare för innehåll 4">
            <a:extLst>
              <a:ext uri="{FF2B5EF4-FFF2-40B4-BE49-F238E27FC236}">
                <a16:creationId xmlns:a16="http://schemas.microsoft.com/office/drawing/2014/main" id="{E7D713F8-F818-71AF-A5CD-2BFA5E8BCA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" r="259"/>
          <a:stretch/>
        </p:blipFill>
        <p:spPr>
          <a:xfrm>
            <a:off x="4294722" y="606287"/>
            <a:ext cx="7672461" cy="57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7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svart och vit, skiss, svart, konst&#10;&#10;Automatiskt genererad beskrivning">
            <a:extLst>
              <a:ext uri="{FF2B5EF4-FFF2-40B4-BE49-F238E27FC236}">
                <a16:creationId xmlns:a16="http://schemas.microsoft.com/office/drawing/2014/main" id="{8A6460DC-F370-9627-59ED-2802CFCCFB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24000" y="5648417"/>
            <a:ext cx="12192000" cy="1291166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3F23E3B-4D89-DE50-D8E2-7D83646D32F4}"/>
              </a:ext>
            </a:extLst>
          </p:cNvPr>
          <p:cNvSpPr/>
          <p:nvPr/>
        </p:nvSpPr>
        <p:spPr>
          <a:xfrm>
            <a:off x="6000" y="9000"/>
            <a:ext cx="12180000" cy="6846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5AE423EE-7624-F7CF-DEF1-D04508E2B20C}"/>
              </a:ext>
            </a:extLst>
          </p:cNvPr>
          <p:cNvGrpSpPr/>
          <p:nvPr/>
        </p:nvGrpSpPr>
        <p:grpSpPr>
          <a:xfrm>
            <a:off x="2498794" y="3254"/>
            <a:ext cx="8579069" cy="6851492"/>
            <a:chOff x="2955292" y="45800"/>
            <a:chExt cx="8579069" cy="6851492"/>
          </a:xfrm>
        </p:grpSpPr>
        <p:pic>
          <p:nvPicPr>
            <p:cNvPr id="5" name="Platshållare för innehåll 4">
              <a:extLst>
                <a:ext uri="{FF2B5EF4-FFF2-40B4-BE49-F238E27FC236}">
                  <a16:creationId xmlns:a16="http://schemas.microsoft.com/office/drawing/2014/main" id="{8E65A377-F753-9342-3CE1-8283F21F0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5292" y="45800"/>
              <a:ext cx="8426547" cy="6851492"/>
            </a:xfrm>
            <a:prstGeom prst="rect">
              <a:avLst/>
            </a:prstGeom>
          </p:spPr>
        </p:pic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2D649295-1A19-6577-B40C-790B2AFBD770}"/>
                </a:ext>
              </a:extLst>
            </p:cNvPr>
            <p:cNvSpPr/>
            <p:nvPr/>
          </p:nvSpPr>
          <p:spPr>
            <a:xfrm>
              <a:off x="8984974" y="6182139"/>
              <a:ext cx="2549387" cy="551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1" name="Platshållare för innehåll 4">
            <a:extLst>
              <a:ext uri="{FF2B5EF4-FFF2-40B4-BE49-F238E27FC236}">
                <a16:creationId xmlns:a16="http://schemas.microsoft.com/office/drawing/2014/main" id="{35AD3AEF-55D1-E28D-C84A-63D85B5CDB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075" t="88934" r="13035" b="2798"/>
          <a:stretch/>
        </p:blipFill>
        <p:spPr>
          <a:xfrm>
            <a:off x="9492971" y="6194429"/>
            <a:ext cx="1272209" cy="663571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0754593-BD85-51F3-A49F-E2C0F3541B28}"/>
              </a:ext>
            </a:extLst>
          </p:cNvPr>
          <p:cNvSpPr/>
          <p:nvPr/>
        </p:nvSpPr>
        <p:spPr>
          <a:xfrm>
            <a:off x="-9000" y="9000"/>
            <a:ext cx="12180000" cy="6846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Bildobjekt 13" descr="En bild som visar text, Teckensnitt, Grafik, affisch&#10;&#10;Automatiskt genererad beskrivning">
            <a:extLst>
              <a:ext uri="{FF2B5EF4-FFF2-40B4-BE49-F238E27FC236}">
                <a16:creationId xmlns:a16="http://schemas.microsoft.com/office/drawing/2014/main" id="{094BFB54-318E-BC2C-2B31-B4B30BA9B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306" y="6260354"/>
            <a:ext cx="1032808" cy="481014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6A29EAB7-1D83-44F2-2A8E-1A5E0187D212}"/>
              </a:ext>
            </a:extLst>
          </p:cNvPr>
          <p:cNvSpPr/>
          <p:nvPr/>
        </p:nvSpPr>
        <p:spPr>
          <a:xfrm>
            <a:off x="-12000" y="1211"/>
            <a:ext cx="12180000" cy="684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2774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svart och vit, skiss, svart, konst&#10;&#10;Automatiskt genererad beskrivning">
            <a:extLst>
              <a:ext uri="{FF2B5EF4-FFF2-40B4-BE49-F238E27FC236}">
                <a16:creationId xmlns:a16="http://schemas.microsoft.com/office/drawing/2014/main" id="{8A6460DC-F370-9627-59ED-2802CFCCFB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24000" y="5648417"/>
            <a:ext cx="12192000" cy="12911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0754593-BD85-51F3-A49F-E2C0F3541B28}"/>
              </a:ext>
            </a:extLst>
          </p:cNvPr>
          <p:cNvSpPr/>
          <p:nvPr/>
        </p:nvSpPr>
        <p:spPr>
          <a:xfrm>
            <a:off x="-9000" y="9000"/>
            <a:ext cx="12180000" cy="684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 descr="En bild som visar text, Teckensnitt, Grafik, affisch&#10;&#10;Automatiskt genererad beskrivning">
            <a:extLst>
              <a:ext uri="{FF2B5EF4-FFF2-40B4-BE49-F238E27FC236}">
                <a16:creationId xmlns:a16="http://schemas.microsoft.com/office/drawing/2014/main" id="{CDAD1761-77FF-F37A-329A-8F1C205B1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3" y="172933"/>
            <a:ext cx="2773425" cy="1291679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3F23E3B-4D89-DE50-D8E2-7D83646D32F4}"/>
              </a:ext>
            </a:extLst>
          </p:cNvPr>
          <p:cNvSpPr/>
          <p:nvPr/>
        </p:nvSpPr>
        <p:spPr>
          <a:xfrm>
            <a:off x="6000" y="9000"/>
            <a:ext cx="12180000" cy="6846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28E4358-ABFE-2C57-577F-BC6EC2F30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33" y="-577"/>
            <a:ext cx="11406529" cy="6849577"/>
          </a:xfrm>
          <a:prstGeom prst="rect">
            <a:avLst/>
          </a:prstGeom>
        </p:spPr>
      </p:pic>
      <p:pic>
        <p:nvPicPr>
          <p:cNvPr id="3" name="Bildobjekt 2" descr="En bild som visar text, Teckensnitt, Grafik, affisch&#10;&#10;Automatiskt genererad beskrivning">
            <a:extLst>
              <a:ext uri="{FF2B5EF4-FFF2-40B4-BE49-F238E27FC236}">
                <a16:creationId xmlns:a16="http://schemas.microsoft.com/office/drawing/2014/main" id="{AF969CC2-6C44-3200-73F9-E51A58E78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023" y="6260354"/>
            <a:ext cx="1032808" cy="481014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C9341163-A5AA-7347-46AD-2C1CC38F7F7E}"/>
              </a:ext>
            </a:extLst>
          </p:cNvPr>
          <p:cNvSpPr/>
          <p:nvPr/>
        </p:nvSpPr>
        <p:spPr>
          <a:xfrm>
            <a:off x="-12000" y="1211"/>
            <a:ext cx="12180000" cy="684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8441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svart och vit, skiss, svart, konst&#10;&#10;Automatiskt genererad beskrivning">
            <a:extLst>
              <a:ext uri="{FF2B5EF4-FFF2-40B4-BE49-F238E27FC236}">
                <a16:creationId xmlns:a16="http://schemas.microsoft.com/office/drawing/2014/main" id="{8A6460DC-F370-9627-59ED-2802CFCCFB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24000" y="5648417"/>
            <a:ext cx="12192000" cy="12911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0754593-BD85-51F3-A49F-E2C0F3541B28}"/>
              </a:ext>
            </a:extLst>
          </p:cNvPr>
          <p:cNvSpPr/>
          <p:nvPr/>
        </p:nvSpPr>
        <p:spPr>
          <a:xfrm>
            <a:off x="-9000" y="9000"/>
            <a:ext cx="12180000" cy="684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F23E3B-4D89-DE50-D8E2-7D83646D32F4}"/>
              </a:ext>
            </a:extLst>
          </p:cNvPr>
          <p:cNvSpPr/>
          <p:nvPr/>
        </p:nvSpPr>
        <p:spPr>
          <a:xfrm>
            <a:off x="6000" y="9000"/>
            <a:ext cx="12180000" cy="6846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2A0EC11-E1F5-DEB3-6424-B2A815821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645" y="89209"/>
            <a:ext cx="9662541" cy="6679582"/>
          </a:xfrm>
          <a:prstGeom prst="rect">
            <a:avLst/>
          </a:prstGeom>
        </p:spPr>
      </p:pic>
      <p:pic>
        <p:nvPicPr>
          <p:cNvPr id="5" name="Bildobjekt 4" descr="En bild som visar text, Teckensnitt, Grafik, affisch&#10;&#10;Automatiskt genererad beskrivning">
            <a:extLst>
              <a:ext uri="{FF2B5EF4-FFF2-40B4-BE49-F238E27FC236}">
                <a16:creationId xmlns:a16="http://schemas.microsoft.com/office/drawing/2014/main" id="{66C73A3F-CC33-576F-8464-F2A338457C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023" y="6260354"/>
            <a:ext cx="1032808" cy="481014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2CD18FBA-2F28-EBE1-EF53-1BF9B9E5E46D}"/>
              </a:ext>
            </a:extLst>
          </p:cNvPr>
          <p:cNvSpPr/>
          <p:nvPr/>
        </p:nvSpPr>
        <p:spPr>
          <a:xfrm>
            <a:off x="-12000" y="1211"/>
            <a:ext cx="12180000" cy="684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9700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0754593-BD85-51F3-A49F-E2C0F3541B28}"/>
              </a:ext>
            </a:extLst>
          </p:cNvPr>
          <p:cNvSpPr/>
          <p:nvPr/>
        </p:nvSpPr>
        <p:spPr>
          <a:xfrm>
            <a:off x="-9000" y="9000"/>
            <a:ext cx="12180000" cy="6846000"/>
          </a:xfrm>
          <a:prstGeom prst="rect">
            <a:avLst/>
          </a:prstGeom>
          <a:solidFill>
            <a:srgbClr val="B12A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 descr="En bild som visar text, Teckensnitt, Grafik, symbol&#10;&#10;Automatiskt genererad beskrivning">
            <a:extLst>
              <a:ext uri="{FF2B5EF4-FFF2-40B4-BE49-F238E27FC236}">
                <a16:creationId xmlns:a16="http://schemas.microsoft.com/office/drawing/2014/main" id="{B03D0012-444C-FB6E-FD6D-F5CBA36FA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43" y="178425"/>
            <a:ext cx="2724000" cy="12728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C2F6224-6D77-E8D9-5D86-9541DBAC0862}"/>
              </a:ext>
            </a:extLst>
          </p:cNvPr>
          <p:cNvSpPr txBox="1"/>
          <p:nvPr/>
        </p:nvSpPr>
        <p:spPr>
          <a:xfrm>
            <a:off x="275142" y="2833898"/>
            <a:ext cx="7000515" cy="1894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Projektering klar: Maj 2025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Upphandling av entreprenad: Juni - augusti 2025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Utförande av entreprenad: September 2025 - juli 2026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Färdigt: Sommaren 2026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3018C6C-E75C-D79D-083B-327F19A4D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5" t="2616" r="4731"/>
          <a:stretch/>
        </p:blipFill>
        <p:spPr>
          <a:xfrm>
            <a:off x="8663288" y="-5909"/>
            <a:ext cx="3528712" cy="3485968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5D22270E-C50E-25AF-0393-0E19B57F24E8}"/>
              </a:ext>
            </a:extLst>
          </p:cNvPr>
          <p:cNvSpPr txBox="1"/>
          <p:nvPr/>
        </p:nvSpPr>
        <p:spPr>
          <a:xfrm>
            <a:off x="357843" y="2026536"/>
            <a:ext cx="6106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Uppdaterad tidplan</a:t>
            </a:r>
            <a:endParaRPr lang="sv-SE" sz="2800" b="1" dirty="0">
              <a:solidFill>
                <a:schemeClr val="bg1"/>
              </a:solidFill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96B4B96A-8104-64A1-E235-6D2089B4AD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" b="5047"/>
          <a:stretch/>
        </p:blipFill>
        <p:spPr>
          <a:xfrm>
            <a:off x="8660798" y="3404214"/>
            <a:ext cx="3520702" cy="3632075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433A3335-50FD-37F8-0AF4-E10CD8F8ECA5}"/>
              </a:ext>
            </a:extLst>
          </p:cNvPr>
          <p:cNvSpPr/>
          <p:nvPr/>
        </p:nvSpPr>
        <p:spPr>
          <a:xfrm>
            <a:off x="-12000" y="1211"/>
            <a:ext cx="12180000" cy="684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9472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0754593-BD85-51F3-A49F-E2C0F3541B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000" y="9000"/>
            <a:ext cx="12180000" cy="6846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90A3A92-F00F-86D4-C6A4-174647902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" t="1436" r="1228" b="1708"/>
          <a:stretch/>
        </p:blipFill>
        <p:spPr>
          <a:xfrm>
            <a:off x="533811" y="0"/>
            <a:ext cx="11082061" cy="6846000"/>
          </a:xfrm>
          <a:prstGeom prst="rect">
            <a:avLst/>
          </a:prstGeom>
          <a:ln>
            <a:noFill/>
          </a:ln>
        </p:spPr>
      </p:pic>
      <p:pic>
        <p:nvPicPr>
          <p:cNvPr id="9" name="Bildobjekt 8" descr="En bild som visar text, Teckensnitt, Grafik, symbol&#10;&#10;Automatiskt genererad beskrivning">
            <a:extLst>
              <a:ext uri="{FF2B5EF4-FFF2-40B4-BE49-F238E27FC236}">
                <a16:creationId xmlns:a16="http://schemas.microsoft.com/office/drawing/2014/main" id="{D500E762-5CFA-91B9-5A8C-D3438BE32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023" y="6258784"/>
            <a:ext cx="1032808" cy="48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82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0754593-BD85-51F3-A49F-E2C0F3541B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000" y="9000"/>
            <a:ext cx="12180000" cy="6846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Platshållare för innehåll 4">
            <a:extLst>
              <a:ext uri="{FF2B5EF4-FFF2-40B4-BE49-F238E27FC236}">
                <a16:creationId xmlns:a16="http://schemas.microsoft.com/office/drawing/2014/main" id="{321C74DD-713F-5109-4864-D02D43FCF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0" y="9000"/>
            <a:ext cx="8651858" cy="6840000"/>
          </a:xfrm>
          <a:prstGeom prst="rect">
            <a:avLst/>
          </a:prstGeom>
        </p:spPr>
      </p:pic>
      <p:pic>
        <p:nvPicPr>
          <p:cNvPr id="7" name="Bildobjekt 6" descr="En bild som visar text, Teckensnitt, Grafik, symbol&#10;&#10;Automatiskt genererad beskrivning">
            <a:extLst>
              <a:ext uri="{FF2B5EF4-FFF2-40B4-BE49-F238E27FC236}">
                <a16:creationId xmlns:a16="http://schemas.microsoft.com/office/drawing/2014/main" id="{7FBDF14E-31CE-7EB5-8B07-7AB0E92CF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023" y="6258784"/>
            <a:ext cx="1032808" cy="482583"/>
          </a:xfrm>
          <a:prstGeom prst="rect">
            <a:avLst/>
          </a:prstGeom>
        </p:spPr>
      </p:pic>
      <p:grpSp>
        <p:nvGrpSpPr>
          <p:cNvPr id="10" name="Grupp 9">
            <a:extLst>
              <a:ext uri="{FF2B5EF4-FFF2-40B4-BE49-F238E27FC236}">
                <a16:creationId xmlns:a16="http://schemas.microsoft.com/office/drawing/2014/main" id="{5E4230C5-A8F9-DE98-6304-C16A4BF7DD26}"/>
              </a:ext>
            </a:extLst>
          </p:cNvPr>
          <p:cNvGrpSpPr/>
          <p:nvPr/>
        </p:nvGrpSpPr>
        <p:grpSpPr>
          <a:xfrm>
            <a:off x="-99870" y="-4788"/>
            <a:ext cx="2127342" cy="697120"/>
            <a:chOff x="8252505" y="405303"/>
            <a:chExt cx="2127342" cy="69712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2E91B352-FF17-1E48-528B-6099AED4134E}"/>
                </a:ext>
              </a:extLst>
            </p:cNvPr>
            <p:cNvSpPr/>
            <p:nvPr/>
          </p:nvSpPr>
          <p:spPr>
            <a:xfrm>
              <a:off x="8352375" y="405303"/>
              <a:ext cx="1927602" cy="697120"/>
            </a:xfrm>
            <a:prstGeom prst="rect">
              <a:avLst/>
            </a:prstGeom>
            <a:solidFill>
              <a:srgbClr val="B12A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88707CFF-3677-8348-3535-138333BD6CB6}"/>
                </a:ext>
              </a:extLst>
            </p:cNvPr>
            <p:cNvSpPr txBox="1"/>
            <p:nvPr/>
          </p:nvSpPr>
          <p:spPr>
            <a:xfrm>
              <a:off x="8252505" y="477347"/>
              <a:ext cx="21273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Utfarter</a:t>
              </a:r>
              <a:endParaRPr lang="sv-SE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103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78E445D6-D55B-5558-15CF-AD5F0C1F5FE6}"/>
              </a:ext>
            </a:extLst>
          </p:cNvPr>
          <p:cNvSpPr/>
          <p:nvPr/>
        </p:nvSpPr>
        <p:spPr>
          <a:xfrm>
            <a:off x="-12000" y="1211"/>
            <a:ext cx="12180000" cy="68460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0754593-BD85-51F3-A49F-E2C0F3541B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000" y="9000"/>
            <a:ext cx="12180000" cy="6846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783F452-598E-EE4B-5195-9FCB69797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" t="2824" r="-209" b="2129"/>
          <a:stretch/>
        </p:blipFill>
        <p:spPr>
          <a:xfrm>
            <a:off x="963801" y="10789"/>
            <a:ext cx="9895332" cy="6868003"/>
          </a:xfrm>
          <a:prstGeom prst="rect">
            <a:avLst/>
          </a:prstGeom>
        </p:spPr>
      </p:pic>
      <p:pic>
        <p:nvPicPr>
          <p:cNvPr id="13" name="Bildobjekt 12" descr="En bild som visar text, Teckensnitt, Grafik, affisch&#10;&#10;Automatiskt genererad beskrivning">
            <a:extLst>
              <a:ext uri="{FF2B5EF4-FFF2-40B4-BE49-F238E27FC236}">
                <a16:creationId xmlns:a16="http://schemas.microsoft.com/office/drawing/2014/main" id="{05241DF7-655C-3405-F593-ADD5B80B9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023" y="6260354"/>
            <a:ext cx="1032808" cy="481014"/>
          </a:xfrm>
          <a:prstGeom prst="rect">
            <a:avLst/>
          </a:prstGeom>
        </p:spPr>
      </p:pic>
      <p:grpSp>
        <p:nvGrpSpPr>
          <p:cNvPr id="19" name="Grupp 18">
            <a:extLst>
              <a:ext uri="{FF2B5EF4-FFF2-40B4-BE49-F238E27FC236}">
                <a16:creationId xmlns:a16="http://schemas.microsoft.com/office/drawing/2014/main" id="{D487D430-67EE-2613-8B6F-6F64F3037391}"/>
              </a:ext>
            </a:extLst>
          </p:cNvPr>
          <p:cNvGrpSpPr/>
          <p:nvPr/>
        </p:nvGrpSpPr>
        <p:grpSpPr>
          <a:xfrm>
            <a:off x="-99870" y="-4788"/>
            <a:ext cx="2127342" cy="697120"/>
            <a:chOff x="8252505" y="405303"/>
            <a:chExt cx="2127342" cy="697120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5F7E082F-590D-0789-DE94-0DD2910010DB}"/>
                </a:ext>
              </a:extLst>
            </p:cNvPr>
            <p:cNvSpPr/>
            <p:nvPr/>
          </p:nvSpPr>
          <p:spPr>
            <a:xfrm>
              <a:off x="8352375" y="405303"/>
              <a:ext cx="1927602" cy="697120"/>
            </a:xfrm>
            <a:prstGeom prst="rect">
              <a:avLst/>
            </a:prstGeom>
            <a:solidFill>
              <a:srgbClr val="B12A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96DF3628-439C-5CB1-8E8D-567EEEA8BDED}"/>
                </a:ext>
              </a:extLst>
            </p:cNvPr>
            <p:cNvSpPr txBox="1"/>
            <p:nvPr/>
          </p:nvSpPr>
          <p:spPr>
            <a:xfrm>
              <a:off x="8252505" y="477347"/>
              <a:ext cx="21273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Utfarter</a:t>
              </a:r>
              <a:endParaRPr lang="sv-SE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1654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24CED5B90DE74D8752A07BF08204BF" ma:contentTypeVersion="19" ma:contentTypeDescription="Create a new document." ma:contentTypeScope="" ma:versionID="60022d33bf70a7057c3a39d042064939">
  <xsd:schema xmlns:xsd="http://www.w3.org/2001/XMLSchema" xmlns:xs="http://www.w3.org/2001/XMLSchema" xmlns:p="http://schemas.microsoft.com/office/2006/metadata/properties" xmlns:ns2="e4a63285-e24a-4405-9ff7-6845d07d33fc" xmlns:ns3="287d76ce-a2b5-4403-9b40-eaa7eb2ea963" targetNamespace="http://schemas.microsoft.com/office/2006/metadata/properties" ma:root="true" ma:fieldsID="7479dc38d334c3be9cba1cc211113ecf" ns2:_="" ns3:_="">
    <xsd:import namespace="e4a63285-e24a-4405-9ff7-6845d07d33fc"/>
    <xsd:import namespace="287d76ce-a2b5-4403-9b40-eaa7eb2ea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63285-e24a-4405-9ff7-6845d07d3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c6dbcfd-5aed-4029-a5f1-dcf4b2b3d6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7d76ce-a2b5-4403-9b40-eaa7eb2ea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d4fed34-8022-4eed-9198-5817bb155030}" ma:internalName="TaxCatchAll" ma:showField="CatchAllData" ma:web="287d76ce-a2b5-4403-9b40-eaa7eb2ea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87d76ce-a2b5-4403-9b40-eaa7eb2ea963" xsi:nil="true"/>
    <lcf76f155ced4ddcb4097134ff3c332f xmlns="e4a63285-e24a-4405-9ff7-6845d07d33f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88718D-6808-4C98-954D-98969392B4D1}">
  <ds:schemaRefs>
    <ds:schemaRef ds:uri="287d76ce-a2b5-4403-9b40-eaa7eb2ea963"/>
    <ds:schemaRef ds:uri="e4a63285-e24a-4405-9ff7-6845d07d33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FC302DC-900F-4EDE-B8B8-03165332900D}">
  <ds:schemaRefs>
    <ds:schemaRef ds:uri="http://schemas.microsoft.com/office/2006/documentManagement/types"/>
    <ds:schemaRef ds:uri="http://purl.org/dc/terms/"/>
    <ds:schemaRef ds:uri="http://purl.org/dc/elements/1.1/"/>
    <ds:schemaRef ds:uri="287d76ce-a2b5-4403-9b40-eaa7eb2ea963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4a63285-e24a-4405-9ff7-6845d07d33fc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0044478-4437-4149-A358-10DE4C9476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1179</TotalTime>
  <Words>177</Words>
  <Application>Microsoft Office PowerPoint</Application>
  <PresentationFormat>Bredbild</PresentationFormat>
  <Paragraphs>25</Paragraphs>
  <Slides>14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Wilroth, Magdalena</dc:creator>
  <cp:lastModifiedBy>Aronsson, Ingrid</cp:lastModifiedBy>
  <cp:revision>74</cp:revision>
  <dcterms:created xsi:type="dcterms:W3CDTF">2024-04-23T08:05:47Z</dcterms:created>
  <dcterms:modified xsi:type="dcterms:W3CDTF">2025-03-27T13:19:20Z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0x0101003324CED5B90DE74D8752A07BF08204BF</vt:lpwstr>
  </property>
  <property fmtid="{D5CDD505-2E9C-101B-9397-08002B2CF9AE}" pid="3" name="MediaServiceImageTags">
    <vt:lpwstr/>
  </property>
</Properties>
</file>